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8" r:id="rId2"/>
    <p:sldId id="281" r:id="rId3"/>
    <p:sldId id="282" r:id="rId4"/>
    <p:sldId id="277" r:id="rId5"/>
    <p:sldId id="283" r:id="rId6"/>
    <p:sldId id="279" r:id="rId7"/>
    <p:sldId id="267" r:id="rId8"/>
    <p:sldId id="280" r:id="rId9"/>
    <p:sldId id="284" r:id="rId10"/>
    <p:sldId id="285" r:id="rId11"/>
    <p:sldId id="286" r:id="rId12"/>
    <p:sldId id="263" r:id="rId13"/>
    <p:sldId id="276" r:id="rId14"/>
    <p:sldId id="288" r:id="rId15"/>
    <p:sldId id="287" r:id="rId16"/>
    <p:sldId id="289" r:id="rId17"/>
    <p:sldId id="273" r:id="rId18"/>
    <p:sldId id="274" r:id="rId19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678" y="-114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95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714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37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72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504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02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337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232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93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17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3D9-901F-4BCC-B74A-FA27E03146C6}" type="datetimeFigureOut">
              <a:rPr lang="en-IE" smtClean="0"/>
              <a:t>08/10/2025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0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Recipiente de vidro com bebida&#10;&#10;O conteúdo gerado por IA pode estar incorreto.">
            <a:extLst>
              <a:ext uri="{FF2B5EF4-FFF2-40B4-BE49-F238E27FC236}">
                <a16:creationId xmlns:a16="http://schemas.microsoft.com/office/drawing/2014/main" id="{886971AF-2D3E-B5E9-172F-DD29A88C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frente a palco&#10;&#10;O conteúdo gerado por IA pode estar incorreto.">
            <a:extLst>
              <a:ext uri="{FF2B5EF4-FFF2-40B4-BE49-F238E27FC236}">
                <a16:creationId xmlns:a16="http://schemas.microsoft.com/office/drawing/2014/main" id="{907DBC54-1FC2-36C6-1C41-23C70342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6352704" cy="9601200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F506CCF4-BFDC-8A65-4965-AEF3F1FBE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64" y="1432420"/>
            <a:ext cx="4389876" cy="63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62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084B7F6D-C5E4-CAC4-C272-62EDE080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4D1A-7BB3-0B92-7654-2238C35F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fundo vermelho&#10;&#10;O conteúdo gerado por IA pode estar incorreto.">
            <a:extLst>
              <a:ext uri="{FF2B5EF4-FFF2-40B4-BE49-F238E27FC236}">
                <a16:creationId xmlns:a16="http://schemas.microsoft.com/office/drawing/2014/main" id="{132B216E-7297-6551-E528-17249BD6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"/>
            <a:ext cx="8724900" cy="96012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784F6D-8B65-5492-9480-70C6F2BD4014}"/>
              </a:ext>
            </a:extLst>
          </p:cNvPr>
          <p:cNvSpPr txBox="1"/>
          <p:nvPr/>
        </p:nvSpPr>
        <p:spPr>
          <a:xfrm>
            <a:off x="3618096" y="7637027"/>
            <a:ext cx="595688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Open Sans Condensed"/>
              </a:rPr>
              <a:t>📞 3. “Como denunciar?”</a:t>
            </a:r>
          </a:p>
          <a:p>
            <a:r>
              <a:rPr lang="pt-BR" sz="1400" dirty="0">
                <a:solidFill>
                  <a:schemeClr val="bg1"/>
                </a:solidFill>
                <a:latin typeface="Open Sans Condensed"/>
              </a:rPr>
              <a:t>Se desconfiar de bebida adulterada ou souber de venda ilegal:</a:t>
            </a:r>
            <a:br>
              <a:rPr lang="pt-BR" sz="1400" dirty="0">
                <a:solidFill>
                  <a:schemeClr val="bg1"/>
                </a:solidFill>
                <a:latin typeface="Open Sans Condensed"/>
              </a:rPr>
            </a:b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📍 </a:t>
            </a:r>
            <a:r>
              <a:rPr lang="pt-BR" sz="1400" b="1" dirty="0">
                <a:solidFill>
                  <a:schemeClr val="bg1"/>
                </a:solidFill>
                <a:latin typeface="Open Sans Condensed"/>
              </a:rPr>
              <a:t>Disque Denúncia: 181</a:t>
            </a: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 (anonimamente)</a:t>
            </a:r>
            <a:br>
              <a:rPr lang="pt-BR" sz="1400" dirty="0">
                <a:solidFill>
                  <a:schemeClr val="bg1"/>
                </a:solidFill>
                <a:latin typeface="Open Sans Condensed"/>
              </a:rPr>
            </a:b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📍 </a:t>
            </a:r>
            <a:r>
              <a:rPr lang="pt-BR" sz="1400" b="1" dirty="0">
                <a:solidFill>
                  <a:schemeClr val="bg1"/>
                </a:solidFill>
                <a:latin typeface="Open Sans Condensed"/>
              </a:rPr>
              <a:t>Vigilância Sanitária Municipal</a:t>
            </a: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 — leve amostras, se possível</a:t>
            </a:r>
            <a:br>
              <a:rPr lang="pt-BR" sz="1400" dirty="0">
                <a:solidFill>
                  <a:schemeClr val="bg1"/>
                </a:solidFill>
                <a:latin typeface="Open Sans Condensed"/>
              </a:rPr>
            </a:b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📍 </a:t>
            </a:r>
            <a:r>
              <a:rPr lang="pt-BR" sz="1400" b="1" dirty="0">
                <a:solidFill>
                  <a:schemeClr val="bg1"/>
                </a:solidFill>
                <a:latin typeface="Open Sans Condensed"/>
              </a:rPr>
              <a:t>Polícia Civil ou Procon-SP</a:t>
            </a: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 — registro formal e investigação</a:t>
            </a:r>
            <a:br>
              <a:rPr lang="pt-BR" sz="1400" dirty="0">
                <a:solidFill>
                  <a:schemeClr val="bg1"/>
                </a:solidFill>
                <a:latin typeface="Open Sans Condensed"/>
              </a:rPr>
            </a:b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🔎 Quanto mais rápido o alerta, </a:t>
            </a:r>
            <a:r>
              <a:rPr lang="pt-BR" sz="1400" b="1" dirty="0">
                <a:solidFill>
                  <a:schemeClr val="bg1"/>
                </a:solidFill>
                <a:latin typeface="Open Sans Condensed"/>
              </a:rPr>
              <a:t>menor o número de vítimas</a:t>
            </a: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. Sua denúncia </a:t>
            </a:r>
            <a:r>
              <a:rPr lang="pt-BR" sz="1400" b="1" dirty="0">
                <a:solidFill>
                  <a:schemeClr val="bg1"/>
                </a:solidFill>
                <a:latin typeface="Open Sans Condensed"/>
              </a:rPr>
              <a:t>pode salvar vidas</a:t>
            </a:r>
            <a:r>
              <a:rPr lang="pt-BR" sz="1400" dirty="0">
                <a:solidFill>
                  <a:schemeClr val="bg1"/>
                </a:solidFill>
                <a:latin typeface="Open Sans Condensed"/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C1FAAA-4B0D-E7C0-860F-5B1BBC35C02F}"/>
              </a:ext>
            </a:extLst>
          </p:cNvPr>
          <p:cNvSpPr txBox="1"/>
          <p:nvPr/>
        </p:nvSpPr>
        <p:spPr>
          <a:xfrm>
            <a:off x="3618096" y="588972"/>
            <a:ext cx="48588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🧩 1. “Sempre bebi isso e estou vivo.”</a:t>
            </a:r>
          </a:p>
          <a:p>
            <a:r>
              <a:rPr lang="pt-BR" sz="1600" dirty="0">
                <a:solidFill>
                  <a:schemeClr val="bg1"/>
                </a:solidFill>
                <a:latin typeface="Open Sans Condensed"/>
              </a:rPr>
              <a:t>É o argumento mais comum — e também o mais perigoso.</a:t>
            </a:r>
            <a:br>
              <a:rPr lang="pt-BR" sz="1600" dirty="0">
                <a:solidFill>
                  <a:schemeClr val="bg1"/>
                </a:solidFill>
                <a:latin typeface="Open Sans Condensed"/>
              </a:rPr>
            </a:b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O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metanol não tem cheiro, gosto nem aparência diferente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, e seus efeitos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mudam conforme a quantidade ingerida e o metabolismo de cada pessoa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</a:t>
            </a:r>
            <a:br>
              <a:rPr lang="pt-BR" sz="1600" dirty="0">
                <a:solidFill>
                  <a:schemeClr val="bg1"/>
                </a:solidFill>
                <a:latin typeface="Open Sans Condensed"/>
              </a:rPr>
            </a:b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Você pode ter tido sorte antes, mas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basta uma dose contaminada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 para causar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cegueira irreversível ou morte em poucas horas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</a:t>
            </a:r>
            <a:br>
              <a:rPr lang="pt-BR" sz="1600" dirty="0">
                <a:solidFill>
                  <a:schemeClr val="bg1"/>
                </a:solidFill>
                <a:latin typeface="Open Sans Condensed"/>
              </a:rPr>
            </a:b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👉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Não é sobre azar, é sobre química.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 O risco é real todas as vezes.</a:t>
            </a:r>
          </a:p>
          <a:p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1FECAC-69BF-56AD-57B5-2FBCCA271DAC}"/>
              </a:ext>
            </a:extLst>
          </p:cNvPr>
          <p:cNvSpPr txBox="1"/>
          <p:nvPr/>
        </p:nvSpPr>
        <p:spPr>
          <a:xfrm>
            <a:off x="4077585" y="4041637"/>
            <a:ext cx="464642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💸 2. “Não posso gastar muito com bebida.”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 Condensed"/>
              </a:rPr>
              <a:t>Entendemos — o preço é tentador.</a:t>
            </a:r>
            <a:br>
              <a:rPr lang="pt-BR" sz="1600" dirty="0">
                <a:solidFill>
                  <a:schemeClr val="bg1"/>
                </a:solidFill>
                <a:latin typeface="Open Sans Condensed"/>
              </a:rPr>
            </a:b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Mas o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baixo custo do metanol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 é exatamente o que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atrai falsificadores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 O que parece uma “economia” pode custar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a sua saúde, visão ou vida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</a:t>
            </a:r>
            <a:br>
              <a:rPr lang="pt-BR" sz="1600" dirty="0">
                <a:solidFill>
                  <a:schemeClr val="bg1"/>
                </a:solidFill>
                <a:latin typeface="Open Sans Condensed"/>
              </a:rPr>
            </a:b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💡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Alternativas seguras:</a:t>
            </a:r>
            <a:endParaRPr lang="pt-BR" sz="1600" dirty="0">
              <a:solidFill>
                <a:schemeClr val="bg1"/>
              </a:solidFill>
              <a:latin typeface="Open Sans Condensed"/>
            </a:endParaRP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 Condensed"/>
              </a:rPr>
              <a:t>Compre bebidas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em supermercados, distribuidoras e marcas conhecidas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 Condensed"/>
              </a:rPr>
              <a:t>Divida o custo entre amigos.</a:t>
            </a:r>
          </a:p>
          <a:p>
            <a:pPr algn="r"/>
            <a:r>
              <a:rPr lang="pt-BR" sz="1600" dirty="0">
                <a:solidFill>
                  <a:schemeClr val="bg1"/>
                </a:solidFill>
                <a:latin typeface="Open Sans Condensed"/>
              </a:rPr>
              <a:t>Prefira </a:t>
            </a:r>
            <a:r>
              <a:rPr lang="pt-BR" sz="1600" b="1" dirty="0">
                <a:solidFill>
                  <a:schemeClr val="bg1"/>
                </a:solidFill>
                <a:latin typeface="Open Sans Condensed"/>
              </a:rPr>
              <a:t>opções de menor teor alcoólico e origem verificada</a:t>
            </a:r>
            <a:r>
              <a:rPr lang="pt-BR" sz="1600" dirty="0">
                <a:solidFill>
                  <a:schemeClr val="bg1"/>
                </a:solidFill>
                <a:latin typeface="Open Sans Condensed"/>
              </a:rPr>
              <a:t>.</a:t>
            </a:r>
            <a:br>
              <a:rPr lang="pt-BR" sz="1600" dirty="0">
                <a:solidFill>
                  <a:schemeClr val="bg1"/>
                </a:solidFill>
              </a:rPr>
            </a:b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7574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EB0F0-52EF-E6C5-156E-9743807A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O conteúdo gerado por IA pode estar incorreto.">
            <a:extLst>
              <a:ext uri="{FF2B5EF4-FFF2-40B4-BE49-F238E27FC236}">
                <a16:creationId xmlns:a16="http://schemas.microsoft.com/office/drawing/2014/main" id="{0B23CE6C-FB06-85CC-676B-BD557EB2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Grupo de pessoas sentadas ao redor de mesa com copos de bebida&#10;&#10;O conteúdo gerado por IA pode estar incorreto.">
            <a:extLst>
              <a:ext uri="{FF2B5EF4-FFF2-40B4-BE49-F238E27FC236}">
                <a16:creationId xmlns:a16="http://schemas.microsoft.com/office/drawing/2014/main" id="{2703C149-D05D-CA24-5E67-E28713C7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00" y="0"/>
            <a:ext cx="6400800" cy="96609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D48F886-6649-617F-5F30-B88CC884EE0B}"/>
              </a:ext>
            </a:extLst>
          </p:cNvPr>
          <p:cNvSpPr txBox="1"/>
          <p:nvPr/>
        </p:nvSpPr>
        <p:spPr>
          <a:xfrm>
            <a:off x="4076700" y="2995493"/>
            <a:ext cx="512445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1" dirty="0">
              <a:latin typeface="Open Sans Condensed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Cada gole consciente é um ato de cuidado consigo e com quem está ao seu lado.</a:t>
            </a:r>
            <a:br>
              <a:rPr lang="pt-BR" sz="2400" b="1" dirty="0">
                <a:solidFill>
                  <a:schemeClr val="bg1"/>
                </a:solidFill>
                <a:latin typeface="Open Sans Condensed"/>
              </a:rPr>
            </a:br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A verdadeira curtição é aquela que não termina em hospital, mas em boas histórias para contar.</a:t>
            </a:r>
          </a:p>
          <a:p>
            <a:endParaRPr lang="pt-BR" sz="2400" b="1" dirty="0">
              <a:latin typeface="Open Sans Condensed"/>
            </a:endParaRPr>
          </a:p>
          <a:p>
            <a:endParaRPr lang="pt-BR" sz="2400" b="1" dirty="0">
              <a:latin typeface="Open Sans Condensed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🧠 Conhecimento é proteção.</a:t>
            </a:r>
            <a:br>
              <a:rPr lang="pt-BR" sz="2400" b="1" dirty="0">
                <a:solidFill>
                  <a:schemeClr val="bg1"/>
                </a:solidFill>
                <a:latin typeface="Open Sans Condensed"/>
              </a:rPr>
            </a:br>
            <a:endParaRPr lang="pt-BR" sz="2400" b="1" dirty="0">
              <a:solidFill>
                <a:schemeClr val="bg1"/>
              </a:solidFill>
              <a:latin typeface="Open Sans Condensed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💬 Conscientização é poder.</a:t>
            </a:r>
            <a:br>
              <a:rPr lang="pt-BR" sz="2400" b="1" dirty="0">
                <a:solidFill>
                  <a:schemeClr val="bg1"/>
                </a:solidFill>
                <a:latin typeface="Open Sans Condensed"/>
              </a:rPr>
            </a:br>
            <a:endParaRPr lang="pt-BR" sz="2400" b="1" dirty="0">
              <a:solidFill>
                <a:schemeClr val="bg1"/>
              </a:solidFill>
              <a:latin typeface="Open Sans Condensed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❤️ E responsabilidade é o que transforma diversão em segurança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F33628-E0D6-6CA4-6B94-C432DB38795C}"/>
              </a:ext>
            </a:extLst>
          </p:cNvPr>
          <p:cNvSpPr txBox="1"/>
          <p:nvPr/>
        </p:nvSpPr>
        <p:spPr>
          <a:xfrm>
            <a:off x="4129800" y="762000"/>
            <a:ext cx="5071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Open Sans Condensed"/>
              </a:rPr>
              <a:t>Entre luzes, risadas e música alta, é fácil esquecer o que realmente importa: voltar pra casa bem, com boas lembranças — não arrependimentos.</a:t>
            </a:r>
          </a:p>
        </p:txBody>
      </p:sp>
    </p:spTree>
    <p:extLst>
      <p:ext uri="{BB962C8B-B14F-4D97-AF65-F5344CB8AC3E}">
        <p14:creationId xmlns:p14="http://schemas.microsoft.com/office/powerpoint/2010/main" val="255467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464D8D5-04C5-44F5-8EE5-BDF65C130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A2C43-553E-CF16-179E-FE2DD8D6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FD808-C050-1CC5-3836-463361E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27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9465-B7F9-7953-401D-04D4861A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815F98-1DA0-EF43-5EAA-AD8636BE8280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58C8F6-C87B-E7C9-E8C4-782236239E01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Agradecimentos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618C41-7E71-CE6B-746F-23DB59E4856D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pic>
        <p:nvPicPr>
          <p:cNvPr id="3" name="Imagem 2" descr="Grupo de pessoas no palco iluminado tocando instrumentos e cantando&#10;&#10;O conteúdo gerado por IA pode estar incorreto.">
            <a:extLst>
              <a:ext uri="{FF2B5EF4-FFF2-40B4-BE49-F238E27FC236}">
                <a16:creationId xmlns:a16="http://schemas.microsoft.com/office/drawing/2014/main" id="{1F0AB2C3-4DEC-22E7-4083-9978D99F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423" y="1"/>
            <a:ext cx="6372000" cy="96011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9BF08A-A2CE-3C98-CFE8-902343845A5A}"/>
              </a:ext>
            </a:extLst>
          </p:cNvPr>
          <p:cNvSpPr txBox="1"/>
          <p:nvPr/>
        </p:nvSpPr>
        <p:spPr>
          <a:xfrm>
            <a:off x="3276600" y="785053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 Condensed ExtraBold"/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46904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35267-B52B-536E-02D3-A0EA0EBD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FDF0A3-0CF9-54F3-87D5-D78B1D8F4289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0F907E-AC40-B99D-3F4F-BC7C4BB62A55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bibliografia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0E2651-529B-9B3C-92C3-0B070E0C027C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pic>
        <p:nvPicPr>
          <p:cNvPr id="3" name="Imagem 2" descr="Palco com banda pessoas cantando e tocando&#10;&#10;O conteúdo gerado por IA pode estar incorreto.">
            <a:extLst>
              <a:ext uri="{FF2B5EF4-FFF2-40B4-BE49-F238E27FC236}">
                <a16:creationId xmlns:a16="http://schemas.microsoft.com/office/drawing/2014/main" id="{3264D97A-E1CE-CB67-AEFD-F1824F20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0"/>
            <a:ext cx="9601200" cy="9601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615C93C-3394-2473-DC51-570FC8012433}"/>
              </a:ext>
            </a:extLst>
          </p:cNvPr>
          <p:cNvSpPr txBox="1"/>
          <p:nvPr/>
        </p:nvSpPr>
        <p:spPr>
          <a:xfrm>
            <a:off x="4895365" y="2309752"/>
            <a:ext cx="3010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Este ebook é um projeto para o Santander trainee 2026... </a:t>
            </a:r>
            <a:r>
              <a:rPr lang="pt-BR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Bla</a:t>
            </a:r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bla</a:t>
            </a:r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4790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FDDFE70A-DC1F-B6DC-A0A1-1556E4778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5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arrafa de bebida&#10;&#10;O conteúdo gerado por IA pode estar incorreto.">
            <a:extLst>
              <a:ext uri="{FF2B5EF4-FFF2-40B4-BE49-F238E27FC236}">
                <a16:creationId xmlns:a16="http://schemas.microsoft.com/office/drawing/2014/main" id="{53FF9B37-0B8F-0844-D948-938FEF14F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77" y="0"/>
            <a:ext cx="6400800" cy="9601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B55C2A-55EF-0A20-6D78-18C0EC972F23}"/>
              </a:ext>
            </a:extLst>
          </p:cNvPr>
          <p:cNvSpPr txBox="1"/>
          <p:nvPr/>
        </p:nvSpPr>
        <p:spPr>
          <a:xfrm>
            <a:off x="3429852" y="2580106"/>
            <a:ext cx="2094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Segundo o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Ministério da Saúde (2025)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, já foram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195 notificações e 113 casos confirmados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de intoxicação por metanol em São Paulo — números que representam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vidas reais e festas que nunca mais foram as mesmas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0BE49E-73C3-0CBE-7CBD-8196C3F37E7B}"/>
              </a:ext>
            </a:extLst>
          </p:cNvPr>
          <p:cNvSpPr txBox="1"/>
          <p:nvPr/>
        </p:nvSpPr>
        <p:spPr>
          <a:xfrm>
            <a:off x="5809570" y="507186"/>
            <a:ext cx="3985807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Open Sans Condensed ExtraBold"/>
              </a:rPr>
              <a:t>A MÚSICA TOCAVA ALTO, AS RISADAS ENCHIAM O AR E A ENERGIA ERA CONTAGIANTE — MAIS UMA NOITE COMUM ENTRE AMIGOS. MAS O QUE COMEÇOU COM UM BRINDE, TERMINOU EM TRAGÉDIA. A BEBIDA “DA HORA” </a:t>
            </a:r>
            <a:r>
              <a:rPr lang="pt-BR" sz="2000" b="1" dirty="0">
                <a:solidFill>
                  <a:schemeClr val="bg1"/>
                </a:solidFill>
                <a:latin typeface="Open Sans Condensed ExtraBold"/>
              </a:rPr>
              <a:t>ESCONDIA</a:t>
            </a:r>
            <a:r>
              <a:rPr lang="pt-BR" sz="2400" b="1" dirty="0">
                <a:solidFill>
                  <a:schemeClr val="bg1"/>
                </a:solidFill>
                <a:latin typeface="Open Sans Condensed ExtraBold"/>
              </a:rPr>
              <a:t> UM INIMIGO INVISÍVEL: O METANOL.</a:t>
            </a:r>
            <a:br>
              <a:rPr lang="pt-BR" sz="2400" b="1" dirty="0">
                <a:solidFill>
                  <a:schemeClr val="bg1"/>
                </a:solidFill>
                <a:latin typeface="Open Sans Condensed ExtraBold"/>
              </a:rPr>
            </a:br>
            <a:r>
              <a:rPr lang="pt-BR" sz="2400" b="1" dirty="0">
                <a:solidFill>
                  <a:schemeClr val="bg1"/>
                </a:solidFill>
                <a:latin typeface="Open Sans Condensed ExtraBold"/>
              </a:rPr>
              <a:t>O QUE PARECIA UMA SIMPLES DOR DE CABEÇA LOGO SE TRANSFORMOU EM VISÃO TURVA, NÁUSEAS INTENSAS E, EM ALGUNS CASOS, A PERDA DA VIDA.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A8A4C6-90BF-0AE0-141B-978B12BFC1F6}"/>
              </a:ext>
            </a:extLst>
          </p:cNvPr>
          <p:cNvSpPr txBox="1"/>
          <p:nvPr/>
        </p:nvSpPr>
        <p:spPr>
          <a:xfrm>
            <a:off x="3429852" y="8124010"/>
            <a:ext cx="640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ESTE EBOOK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NÃO VEIO PARA ESTRAGAR A DIVERSÃO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, MAS PARA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PROTEGER VOCÊ E QUEM VOCÊ AMA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 EM TEMPOS DE DESINFORMAÇÃO,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CONHECIMENTO É A SUA MELHOR DEFESA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 AQUI, VOCÊ VAI APRENDER A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RECONHECER OS RISCOS, ENTENDER O PERIGO INVISÍVEL DO METANOL E AGIR COM CONSCIÊNCIA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9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Mapa&#10;&#10;O conteúdo gerado por IA pode estar incorreto.">
            <a:extLst>
              <a:ext uri="{FF2B5EF4-FFF2-40B4-BE49-F238E27FC236}">
                <a16:creationId xmlns:a16="http://schemas.microsoft.com/office/drawing/2014/main" id="{9FFF575F-3709-3274-B690-0953816E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9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Vidro com gotas de água em frente a mesa com taças de vinho&#10;&#10;O conteúdo gerado por IA pode estar incorreto.">
            <a:extLst>
              <a:ext uri="{FF2B5EF4-FFF2-40B4-BE49-F238E27FC236}">
                <a16:creationId xmlns:a16="http://schemas.microsoft.com/office/drawing/2014/main" id="{983B753C-E12C-DFA2-833A-3EB80D981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77" y="0"/>
            <a:ext cx="6789157" cy="96012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975F42-AF8A-C494-FED6-C814A6DE9624}"/>
              </a:ext>
            </a:extLst>
          </p:cNvPr>
          <p:cNvSpPr txBox="1"/>
          <p:nvPr/>
        </p:nvSpPr>
        <p:spPr>
          <a:xfrm>
            <a:off x="3401970" y="150910"/>
            <a:ext cx="34453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Imagine dois líquidos transparentes, com cheiro parecido e aparência idêntica.</a:t>
            </a:r>
            <a:b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Um deles é o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etanol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usado nas bebidas alcoólicas que conhecemos. O outro é o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metanol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um produto industrial altamente tóxico, o tipo de álcool usado em combustíveis, solventes e produtos de limpeza.</a:t>
            </a:r>
            <a:endParaRPr lang="en-IE" sz="16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1B61B9-5D80-32AF-9497-586EEFDAF953}"/>
              </a:ext>
            </a:extLst>
          </p:cNvPr>
          <p:cNvSpPr txBox="1"/>
          <p:nvPr/>
        </p:nvSpPr>
        <p:spPr>
          <a:xfrm>
            <a:off x="3401970" y="8180493"/>
            <a:ext cx="6400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etanol é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usado nas bebidas alcoólicas que conhecemos. O outro é 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metanol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um produto industrial altamente tóxico — o tipo de álcool usado em combustíveis, solventes e produtos de limpeza.</a:t>
            </a:r>
            <a:endParaRPr lang="en-IE" sz="20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11D231-5948-07C8-921D-7424BF7D29A6}"/>
              </a:ext>
            </a:extLst>
          </p:cNvPr>
          <p:cNvSpPr txBox="1"/>
          <p:nvPr/>
        </p:nvSpPr>
        <p:spPr>
          <a:xfrm>
            <a:off x="7552671" y="1110965"/>
            <a:ext cx="259694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De acordo com o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Ministério da Saúde (2025)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mais de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100 casos confirmados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de intoxicação por metanol foram registrados só neste ano em São Paulo — muitos deles ligados a bebidas falsificadas.</a:t>
            </a:r>
            <a:b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endParaRPr lang="en-IE" sz="24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0C2AFBD-45BA-9859-9799-2BF47C71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70" y="2760656"/>
            <a:ext cx="4018108" cy="47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FC4B9FE8-8ACB-7407-FA3F-1A4C15C7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CB82-DC7B-E4BA-B978-0B655EDE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706B93E-56E3-514B-D88E-1FCB840F1558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95D9BB-940B-E723-779F-1E30E28D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94FA0C-17BD-0B69-BE5C-FB4556BF81B4}"/>
              </a:ext>
            </a:extLst>
          </p:cNvPr>
          <p:cNvSpPr txBox="1"/>
          <p:nvPr/>
        </p:nvSpPr>
        <p:spPr>
          <a:xfrm>
            <a:off x="1545474" y="584998"/>
            <a:ext cx="10439054" cy="1154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🎧 1. Festas e Raves — O Risco Máximo</a:t>
            </a:r>
          </a:p>
          <a:p>
            <a:r>
              <a:rPr lang="pt-BR" sz="2400" dirty="0">
                <a:solidFill>
                  <a:schemeClr val="bg1"/>
                </a:solidFill>
              </a:rPr>
              <a:t>Em grandes festas e raves, </a:t>
            </a:r>
            <a:r>
              <a:rPr lang="pt-BR" sz="2400" b="1" dirty="0">
                <a:solidFill>
                  <a:schemeClr val="bg1"/>
                </a:solidFill>
              </a:rPr>
              <a:t>o controle sobre o que se consome é mínimo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Bebidas compartilhadas, garrafas abertas por desconhecidos e “combos” vendidos sem selo são portas abertas para o metanol.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Exemplo: em eventos recentes, autoridades encontraram </a:t>
            </a:r>
            <a:r>
              <a:rPr lang="pt-BR" sz="2400" b="1" dirty="0">
                <a:solidFill>
                  <a:schemeClr val="bg1"/>
                </a:solidFill>
              </a:rPr>
              <a:t>bebidas falsificadas misturadas com energéticos e álcool artesanal</a:t>
            </a:r>
            <a:r>
              <a:rPr lang="pt-BR" sz="2400" dirty="0">
                <a:solidFill>
                  <a:schemeClr val="bg1"/>
                </a:solidFill>
              </a:rPr>
              <a:t> — sem rótulo, sem controle, </a:t>
            </a:r>
            <a:r>
              <a:rPr lang="pt-BR" sz="2400" b="1" dirty="0">
                <a:solidFill>
                  <a:schemeClr val="bg1"/>
                </a:solidFill>
              </a:rPr>
              <a:t>com risco letal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r>
              <a:rPr lang="pt-BR" sz="2400" dirty="0">
                <a:solidFill>
                  <a:schemeClr val="bg1"/>
                </a:solidFill>
              </a:rPr>
              <a:t>⚠️ </a:t>
            </a:r>
            <a:r>
              <a:rPr lang="pt-BR" sz="2400" b="1" dirty="0">
                <a:solidFill>
                  <a:schemeClr val="bg1"/>
                </a:solidFill>
              </a:rPr>
              <a:t>Fique esperto:</a:t>
            </a:r>
            <a:r>
              <a:rPr lang="pt-BR" sz="2400" dirty="0">
                <a:solidFill>
                  <a:schemeClr val="bg1"/>
                </a:solidFill>
              </a:rPr>
              <a:t> só consuma o que você </a:t>
            </a:r>
            <a:r>
              <a:rPr lang="pt-BR" sz="2400" b="1" dirty="0">
                <a:solidFill>
                  <a:schemeClr val="bg1"/>
                </a:solidFill>
              </a:rPr>
              <a:t>viu sendo aberto</a:t>
            </a:r>
            <a:r>
              <a:rPr lang="pt-BR" sz="2400" dirty="0">
                <a:solidFill>
                  <a:schemeClr val="bg1"/>
                </a:solidFill>
              </a:rPr>
              <a:t>, e combine um “sistema de amigos” para vigiar uns aos outros.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🍻 2. Bares — Mudança de Hábitos</a:t>
            </a:r>
          </a:p>
          <a:p>
            <a:r>
              <a:rPr lang="pt-BR" sz="2400" dirty="0">
                <a:solidFill>
                  <a:schemeClr val="bg1"/>
                </a:solidFill>
              </a:rPr>
              <a:t>Bares e restaurantes também entraram na linha de frente da prevenção.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Após alertas recentes, muitos consumidores </a:t>
            </a:r>
            <a:r>
              <a:rPr lang="pt-BR" sz="2400" b="1" dirty="0">
                <a:solidFill>
                  <a:schemeClr val="bg1"/>
                </a:solidFill>
              </a:rPr>
              <a:t>migraram para cervejas e vinhos</a:t>
            </a:r>
            <a:r>
              <a:rPr lang="pt-BR" sz="2400" dirty="0">
                <a:solidFill>
                  <a:schemeClr val="bg1"/>
                </a:solidFill>
              </a:rPr>
              <a:t>, considerados </a:t>
            </a:r>
            <a:r>
              <a:rPr lang="pt-BR" sz="2400" b="1" dirty="0">
                <a:solidFill>
                  <a:schemeClr val="bg1"/>
                </a:solidFill>
              </a:rPr>
              <a:t>mais seguros por terem cadeia de produção industrial rastreável</a:t>
            </a:r>
            <a:r>
              <a:rPr lang="pt-BR" sz="2400" dirty="0">
                <a:solidFill>
                  <a:schemeClr val="bg1"/>
                </a:solidFill>
              </a:rPr>
              <a:t>, segundo dados do </a:t>
            </a:r>
            <a:r>
              <a:rPr lang="pt-BR" sz="2400" i="1" dirty="0">
                <a:solidFill>
                  <a:schemeClr val="bg1"/>
                </a:solidFill>
              </a:rPr>
              <a:t>Estadão</a:t>
            </a:r>
            <a:r>
              <a:rPr lang="pt-BR" sz="2400" dirty="0">
                <a:solidFill>
                  <a:schemeClr val="bg1"/>
                </a:solidFill>
              </a:rPr>
              <a:t> (2025).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Mesmo assim, </a:t>
            </a:r>
            <a:r>
              <a:rPr lang="pt-BR" sz="2400" b="1" dirty="0">
                <a:solidFill>
                  <a:schemeClr val="bg1"/>
                </a:solidFill>
              </a:rPr>
              <a:t>falsificações ainda ocorrem</a:t>
            </a:r>
            <a:r>
              <a:rPr lang="pt-BR" sz="2400" dirty="0">
                <a:solidFill>
                  <a:schemeClr val="bg1"/>
                </a:solidFill>
              </a:rPr>
              <a:t>, especialmente em destilados vendidos em garrafas avulsas.</a:t>
            </a:r>
          </a:p>
          <a:p>
            <a:r>
              <a:rPr lang="pt-BR" sz="2400" dirty="0">
                <a:solidFill>
                  <a:schemeClr val="bg1"/>
                </a:solidFill>
              </a:rPr>
              <a:t>💡 </a:t>
            </a:r>
            <a:r>
              <a:rPr lang="pt-BR" sz="2400" b="1" dirty="0">
                <a:solidFill>
                  <a:schemeClr val="bg1"/>
                </a:solidFill>
              </a:rPr>
              <a:t>Dica:</a:t>
            </a:r>
            <a:r>
              <a:rPr lang="pt-BR" sz="2400" dirty="0">
                <a:solidFill>
                  <a:schemeClr val="bg1"/>
                </a:solidFill>
              </a:rPr>
              <a:t> desconfie de promoções exageradas, garrafas sem lacre e bebidas servidas “do nada”.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📱 3. O Perigo Digital — Apps e Redes Sociais</a:t>
            </a:r>
          </a:p>
          <a:p>
            <a:r>
              <a:rPr lang="pt-BR" sz="2400" dirty="0">
                <a:solidFill>
                  <a:schemeClr val="bg1"/>
                </a:solidFill>
              </a:rPr>
              <a:t>As redes estão cheias de </a:t>
            </a:r>
            <a:r>
              <a:rPr lang="pt-BR" sz="2400" b="1" dirty="0">
                <a:solidFill>
                  <a:schemeClr val="bg1"/>
                </a:solidFill>
              </a:rPr>
              <a:t>“revendedores” oferecendo bebidas importadas, combos de festa e promoções relâmpago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Mas, por trás de fotos bem feitas, </a:t>
            </a:r>
            <a:r>
              <a:rPr lang="pt-BR" sz="2400" b="1" dirty="0">
                <a:solidFill>
                  <a:schemeClr val="bg1"/>
                </a:solidFill>
              </a:rPr>
              <a:t>há um risco invisível</a:t>
            </a:r>
            <a:r>
              <a:rPr lang="pt-BR" sz="2400" dirty="0">
                <a:solidFill>
                  <a:schemeClr val="bg1"/>
                </a:solidFill>
              </a:rPr>
              <a:t>: perfis falsos vendendo </a:t>
            </a:r>
            <a:r>
              <a:rPr lang="pt-BR" sz="2400" b="1" dirty="0">
                <a:solidFill>
                  <a:schemeClr val="bg1"/>
                </a:solidFill>
              </a:rPr>
              <a:t>produtos adulterados com metanol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Plataformas de delivery e marketplaces também têm sido monitoradas pela Anvisa e pela Polícia Civil.</a:t>
            </a:r>
          </a:p>
          <a:p>
            <a:r>
              <a:rPr lang="pt-BR" sz="2400" dirty="0">
                <a:solidFill>
                  <a:schemeClr val="bg1"/>
                </a:solidFill>
              </a:rPr>
              <a:t>🧠 </a:t>
            </a:r>
            <a:r>
              <a:rPr lang="pt-BR" sz="2400" b="1" dirty="0">
                <a:solidFill>
                  <a:schemeClr val="bg1"/>
                </a:solidFill>
              </a:rPr>
              <a:t>Fique atento:</a:t>
            </a:r>
            <a:r>
              <a:rPr lang="pt-BR" sz="2400" dirty="0">
                <a:solidFill>
                  <a:schemeClr val="bg1"/>
                </a:solidFill>
              </a:rPr>
              <a:t> desconfie de links diretos, perfis novos e anúncios sem CNPJ.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barato pode sair — literalmente — </a:t>
            </a:r>
            <a:r>
              <a:rPr lang="pt-BR" sz="2400" b="1" dirty="0">
                <a:solidFill>
                  <a:schemeClr val="bg1"/>
                </a:solidFill>
              </a:rPr>
              <a:t>caro demais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5A85C52-D2DA-47A8-678C-264FC604A73C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3565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77F91300-30AF-0469-505F-8B3D12452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arrafa de bebida na mão&#10;&#10;O conteúdo gerado por IA pode estar incorreto.">
            <a:extLst>
              <a:ext uri="{FF2B5EF4-FFF2-40B4-BE49-F238E27FC236}">
                <a16:creationId xmlns:a16="http://schemas.microsoft.com/office/drawing/2014/main" id="{33BE9EAB-803F-6D59-BEE1-DF0AB259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C353FAC-7CBE-A2A6-B30D-3D19517B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37" y="1566435"/>
            <a:ext cx="4381923" cy="64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998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199</TotalTime>
  <Words>926</Words>
  <Application>Microsoft Office PowerPoint</Application>
  <PresentationFormat>Papel A3 (297 x 420 mm)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Open Sans</vt:lpstr>
      <vt:lpstr>Open Sans Condensed</vt:lpstr>
      <vt:lpstr>Open Sans Condensed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apedro.rp@gmail.com</dc:creator>
  <cp:lastModifiedBy>noteTI</cp:lastModifiedBy>
  <cp:revision>6</cp:revision>
  <dcterms:created xsi:type="dcterms:W3CDTF">2025-10-05T18:26:45Z</dcterms:created>
  <dcterms:modified xsi:type="dcterms:W3CDTF">2025-10-08T20:06:13Z</dcterms:modified>
</cp:coreProperties>
</file>